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260" r:id="rId3"/>
    <p:sldId id="257" r:id="rId4"/>
    <p:sldId id="259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73" r:id="rId13"/>
    <p:sldId id="272" r:id="rId14"/>
    <p:sldId id="275" r:id="rId15"/>
    <p:sldId id="276" r:id="rId16"/>
    <p:sldId id="277" r:id="rId17"/>
    <p:sldId id="278" r:id="rId18"/>
    <p:sldId id="258" r:id="rId19"/>
    <p:sldId id="27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3704" autoAdjust="0"/>
  </p:normalViewPr>
  <p:slideViewPr>
    <p:cSldViewPr snapToGrid="0" snapToObjects="1">
      <p:cViewPr varScale="1">
        <p:scale>
          <a:sx n="68" d="100"/>
          <a:sy n="68" d="100"/>
        </p:scale>
        <p:origin x="1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8E79F-9907-984D-BFC2-87F4B1B195B1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30D00-3275-5949-9C00-651870965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29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Opening, Closing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On this slide we can see the correlation-coefficient for all stocks.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matrix, it is pretty clear that the Closing Prices of the stocks do depend on one another.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tech stocks are more or less positively correlated to each other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 prices are strongly positively correlated to AAPL,AMZN,GOOG and NFXL, except GLD.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whereas the Gold(GLD) prices are not getting affected by the prices of the other Tech stocks.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indicates that there is a weak correlation between GLD and other stocks in the list. Take a close look at it on next slid.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8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buying a Gold stock is recommended?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buying GLD stocks will be a good idea to have diversified well-balanced portfolio.</a:t>
            </a:r>
          </a:p>
          <a:p>
            <a:r>
              <a:rPr lang="en-US" dirty="0"/>
              <a:t>Pearson r = -o.032, p = 0.62</a:t>
            </a:r>
          </a:p>
          <a:p>
            <a:r>
              <a:rPr lang="en-US" dirty="0"/>
              <a:t>(GLD is negatively correlated to AAPL) </a:t>
            </a:r>
          </a:p>
          <a:p>
            <a:r>
              <a:rPr lang="en-US" dirty="0"/>
              <a:t>p is the </a:t>
            </a:r>
            <a:r>
              <a:rPr lang="en-US" dirty="0" err="1"/>
              <a:t>corr-coeff’s</a:t>
            </a:r>
            <a:r>
              <a:rPr lang="en-US" dirty="0"/>
              <a:t> probability that the relationship between two variables is zero.</a:t>
            </a:r>
          </a:p>
          <a:p>
            <a:endParaRPr lang="en-US" dirty="0"/>
          </a:p>
          <a:p>
            <a:r>
              <a:rPr lang="en-US" dirty="0"/>
              <a:t>Strong relationship low p-values</a:t>
            </a:r>
          </a:p>
          <a:p>
            <a:r>
              <a:rPr lang="en-US" dirty="0"/>
              <a:t>See here. P =0.62. That indicates that there is very weak corr.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look at risk calculations for these stocks. </a:t>
            </a:r>
          </a:p>
          <a:p>
            <a:r>
              <a:rPr lang="en-US" dirty="0"/>
              <a:t>So, what is value at risk? It’s  the measure of the Risk of loss for an investment. It estimates how much a set of investment might loose in a set time period in normal market conditions.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much value do we put at risk by investing in a particular stock??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use various functions of pandas.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8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“GOOG is the low risk low return among  tech stocks.” This sounds counter intuitive, but, this is only relative to the stocks we have analyzed.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86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will analyze the individual stock. We have done it for Apple, and, the the process will be the same for the rest of the stock.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1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average is the technique to get an overall idea of the trend in the data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extremely useful in forecasting the long-term trend.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according to this table, the predicted closing price for the AAPL is 173.816, 173.816, 173.816 respectively depending which MA we consider.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let’s see if our predictions are true.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0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8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rows and columns have data, and,  we didn’t have to clean it.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We wanted to analyzed these 5 stocks, and, analyze the APPL stock in detail using two methods: Moving Averages and Monte Carlo Analysis</a:t>
            </a:r>
          </a:p>
          <a:p>
            <a:endParaRPr lang="en-US" dirty="0"/>
          </a:p>
          <a:p>
            <a:r>
              <a:rPr lang="en-US" dirty="0"/>
              <a:t>Retrieving the data working fine until yesterday. Just one or two last additional tasks were left to do.</a:t>
            </a:r>
          </a:p>
          <a:p>
            <a:r>
              <a:rPr lang="en-US" dirty="0"/>
              <a:t>That’s when Google finance suddenly stopped cooperating.</a:t>
            </a:r>
          </a:p>
          <a:p>
            <a:r>
              <a:rPr lang="en-US" dirty="0"/>
              <a:t>There was a notice of Google Finance API started throwing errors for the “high volume of automated queries” towards the end of the project.</a:t>
            </a:r>
          </a:p>
          <a:p>
            <a:r>
              <a:rPr lang="en-US" dirty="0"/>
              <a:t>As a result of that I couldn’t retrieve the data for AAPLE. </a:t>
            </a:r>
          </a:p>
          <a:p>
            <a:r>
              <a:rPr lang="en-US" dirty="0"/>
              <a:t>I tried doing it using csv file, but some of the functions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df.pct_change</a:t>
            </a:r>
            <a:r>
              <a:rPr lang="en-US" dirty="0"/>
              <a:t>() was not working.</a:t>
            </a:r>
          </a:p>
          <a:p>
            <a:r>
              <a:rPr lang="en-US" dirty="0"/>
              <a:t>The code for Moving Average was done earlier, but, I </a:t>
            </a:r>
            <a:r>
              <a:rPr lang="en-US" dirty="0">
                <a:sym typeface="Wingdings" pitchFamily="2" charset="2"/>
              </a:rPr>
              <a:t>felt bad that we couldn’t complete the Monte Carlo Simulation and Risk Analysis for AAPL due to this issue.</a:t>
            </a:r>
            <a:endParaRPr lang="en-US" dirty="0"/>
          </a:p>
          <a:p>
            <a:r>
              <a:rPr lang="en-US" dirty="0"/>
              <a:t>Luckily, we the code uploaded on the repo. So we could make the slides for today’s presentation..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0D00-3275-5949-9C00-6518709659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2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63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24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8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77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21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78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22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40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8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1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BF785-4DC3-344D-8740-1474A0E6638F}" type="datetimeFigureOut">
              <a:rPr lang="en-US" smtClean="0"/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98E57EE-C963-2547-B55C-1DE21C0D77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3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6E3C-4C76-AA4A-B861-92AC6D531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73514" cy="24796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Stock price analysis of the past to predict the future.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F7DB7-B60C-4F44-8173-7D3A2DADD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8757" y="4245037"/>
            <a:ext cx="9144000" cy="1052677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sz="3600" dirty="0"/>
              <a:t>By </a:t>
            </a:r>
          </a:p>
          <a:p>
            <a:pPr algn="ctr"/>
            <a:r>
              <a:rPr lang="en-US" sz="3600" dirty="0"/>
              <a:t>Ashwini, </a:t>
            </a:r>
            <a:r>
              <a:rPr lang="en-US" sz="3600" dirty="0" err="1"/>
              <a:t>Ope</a:t>
            </a:r>
            <a:r>
              <a:rPr lang="en-US" sz="3600" dirty="0"/>
              <a:t>,  Amy, </a:t>
            </a:r>
            <a:r>
              <a:rPr lang="en-US" sz="3600" dirty="0" err="1"/>
              <a:t>Jaejun</a:t>
            </a:r>
            <a:r>
              <a:rPr lang="en-US" sz="3600" dirty="0"/>
              <a:t>, and Gayatri</a:t>
            </a:r>
          </a:p>
        </p:txBody>
      </p:sp>
    </p:spTree>
    <p:extLst>
      <p:ext uri="{BB962C8B-B14F-4D97-AF65-F5344CB8AC3E}">
        <p14:creationId xmlns:p14="http://schemas.microsoft.com/office/powerpoint/2010/main" val="297121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3031-E2E4-754A-8BC8-3DB99F09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50"/>
            <a:ext cx="10515600" cy="591980"/>
          </a:xfrm>
        </p:spPr>
        <p:txBody>
          <a:bodyPr>
            <a:normAutofit/>
          </a:bodyPr>
          <a:lstStyle/>
          <a:p>
            <a:r>
              <a:rPr lang="en-US" dirty="0"/>
              <a:t>Analysis of AAPL stock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C153B4-7AAC-4D4A-98DC-A14758FD9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773" y="816430"/>
            <a:ext cx="5212556" cy="259669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72DF9-FB12-6F4D-B029-5AD1BFF1C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637" y="600916"/>
            <a:ext cx="2999991" cy="2451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98AD3E-F31B-3444-860D-05D56AF6A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39" y="3539545"/>
            <a:ext cx="10461706" cy="3444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DD5F74-570F-9040-ABC2-A286BBF32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628" y="422825"/>
            <a:ext cx="3755571" cy="27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3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1B56-6D7D-7E47-8858-AA3F419D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49" y="224450"/>
            <a:ext cx="10678551" cy="608308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Averages for AAPL: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68AAC-158C-F045-9744-7D0900ED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2621" y="2045646"/>
            <a:ext cx="8599379" cy="333375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E06AB-7FF5-4A30-9690-A63F695346C8}"/>
              </a:ext>
            </a:extLst>
          </p:cNvPr>
          <p:cNvSpPr/>
          <p:nvPr/>
        </p:nvSpPr>
        <p:spPr>
          <a:xfrm>
            <a:off x="675249" y="2090059"/>
            <a:ext cx="29173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Conclusion: </a:t>
            </a:r>
          </a:p>
          <a:p>
            <a:r>
              <a:rPr lang="en-US" b="1" dirty="0"/>
              <a:t>10-day and 20-day MA  shows,</a:t>
            </a:r>
          </a:p>
          <a:p>
            <a:r>
              <a:rPr lang="en-US" b="1" dirty="0"/>
              <a:t>The Predicted price is very close to the Actual closing price of AAPL</a:t>
            </a:r>
          </a:p>
          <a:p>
            <a:r>
              <a:rPr lang="en-US" b="1" dirty="0"/>
              <a:t>Check:</a:t>
            </a:r>
          </a:p>
        </p:txBody>
      </p:sp>
    </p:spTree>
    <p:extLst>
      <p:ext uri="{BB962C8B-B14F-4D97-AF65-F5344CB8AC3E}">
        <p14:creationId xmlns:p14="http://schemas.microsoft.com/office/powerpoint/2010/main" val="411057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FF57-2514-874B-BF04-87C82414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75"/>
            <a:ext cx="10515600" cy="64427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Twitter Sentimental Analysis for Stock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E613-5779-CC4E-9B1E-2D378850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784"/>
            <a:ext cx="11353800" cy="525784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Analyze price change in stocks over a time period</a:t>
            </a:r>
          </a:p>
          <a:p>
            <a:pPr lvl="1"/>
            <a:r>
              <a:rPr lang="en-US" dirty="0"/>
              <a:t>Collect and determine tweet polarity over the same period</a:t>
            </a:r>
          </a:p>
          <a:p>
            <a:pPr lvl="2"/>
            <a:r>
              <a:rPr lang="en-US" dirty="0"/>
              <a:t>Tweet Filter</a:t>
            </a:r>
          </a:p>
          <a:p>
            <a:pPr lvl="2"/>
            <a:r>
              <a:rPr lang="en-US" dirty="0" err="1"/>
              <a:t>VaderSentiment</a:t>
            </a:r>
            <a:endParaRPr lang="en-US" dirty="0"/>
          </a:p>
          <a:p>
            <a:pPr lvl="1"/>
            <a:r>
              <a:rPr lang="en-US" dirty="0"/>
              <a:t>Determine if tweet polarity affects stock price change</a:t>
            </a:r>
          </a:p>
          <a:p>
            <a:pPr lvl="2"/>
            <a:r>
              <a:rPr lang="en-US" dirty="0"/>
              <a:t>Is there any correlation?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8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9DC8-EE6F-AF42-AFA3-835100F7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 of 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1C9F5-BC51-6344-BAD3-D73CFB9F4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21" y="1349996"/>
            <a:ext cx="10678551" cy="4924938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We will find the Moving averages for Apple</a:t>
            </a:r>
          </a:p>
          <a:p>
            <a:r>
              <a:rPr lang="en-US" sz="2400" dirty="0" err="1"/>
              <a:t>AAPL_stocks_data</a:t>
            </a:r>
            <a:r>
              <a:rPr lang="en-US" sz="2400" dirty="0"/>
              <a:t> = </a:t>
            </a:r>
            <a:r>
              <a:rPr lang="en-US" sz="2400" dirty="0" err="1"/>
              <a:t>web.DataReader</a:t>
            </a:r>
            <a:r>
              <a:rPr lang="en-US" sz="2400" dirty="0"/>
              <a:t>("AAPL", "google", start, end) </a:t>
            </a:r>
            <a:r>
              <a:rPr lang="en-US" sz="2400" dirty="0" err="1"/>
              <a:t>AAPL_stocks_data.reset_index</a:t>
            </a:r>
            <a:r>
              <a:rPr lang="en-US" sz="2400" dirty="0"/>
              <a:t>() </a:t>
            </a:r>
            <a:r>
              <a:rPr lang="en-US" sz="2400" dirty="0" err="1"/>
              <a:t>AAPL_stocks_data</a:t>
            </a:r>
            <a:r>
              <a:rPr lang="en-US" sz="2400" dirty="0"/>
              <a:t>["diff"]= </a:t>
            </a:r>
            <a:r>
              <a:rPr lang="en-US" sz="2400" dirty="0" err="1"/>
              <a:t>AAPL_stocks_data</a:t>
            </a:r>
            <a:r>
              <a:rPr lang="en-US" sz="2400" dirty="0"/>
              <a:t>["Close"]-</a:t>
            </a:r>
            <a:r>
              <a:rPr lang="en-US" sz="2400" dirty="0" err="1"/>
              <a:t>AAPL_stocks_data</a:t>
            </a:r>
            <a:r>
              <a:rPr lang="en-US" sz="2400" dirty="0"/>
              <a:t>["Open"] </a:t>
            </a:r>
            <a:r>
              <a:rPr lang="en-US" sz="2400" dirty="0" err="1"/>
              <a:t>AAPL_stocks_data.head</a:t>
            </a:r>
            <a:r>
              <a:rPr lang="en-US" sz="2400" dirty="0"/>
              <a:t>()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ma_day</a:t>
            </a:r>
            <a:r>
              <a:rPr lang="en-US" sz="2400" dirty="0"/>
              <a:t> = [10,20,50] </a:t>
            </a:r>
            <a:r>
              <a:rPr lang="en-US" sz="2400" b="1" dirty="0"/>
              <a:t>for</a:t>
            </a:r>
            <a:r>
              <a:rPr lang="en-US" sz="2400" dirty="0"/>
              <a:t> ma </a:t>
            </a:r>
            <a:r>
              <a:rPr lang="en-US" sz="2400" b="1" dirty="0"/>
              <a:t>in</a:t>
            </a:r>
            <a:r>
              <a:rPr lang="en-US" sz="2400" dirty="0"/>
              <a:t> </a:t>
            </a:r>
            <a:r>
              <a:rPr lang="en-US" sz="2400" dirty="0" err="1"/>
              <a:t>ma_day</a:t>
            </a:r>
            <a:r>
              <a:rPr lang="en-US" sz="2400" dirty="0"/>
              <a:t>: </a:t>
            </a:r>
            <a:r>
              <a:rPr lang="en-US" sz="2400" dirty="0" err="1"/>
              <a:t>column_name</a:t>
            </a:r>
            <a:r>
              <a:rPr lang="en-US" sz="2400" dirty="0"/>
              <a:t> = "MA for </a:t>
            </a:r>
            <a:r>
              <a:rPr lang="en-US" sz="2400" b="1" dirty="0"/>
              <a:t>%s</a:t>
            </a:r>
            <a:r>
              <a:rPr lang="en-US" sz="2400" dirty="0"/>
              <a:t> days" %(</a:t>
            </a:r>
            <a:r>
              <a:rPr lang="en-US" sz="2400" dirty="0" err="1"/>
              <a:t>str</a:t>
            </a:r>
            <a:r>
              <a:rPr lang="en-US" sz="2400" dirty="0"/>
              <a:t>(ma)) </a:t>
            </a:r>
            <a:r>
              <a:rPr lang="en-US" sz="2400" dirty="0" err="1"/>
              <a:t>AAPL_stocks_data</a:t>
            </a:r>
            <a:r>
              <a:rPr lang="en-US" sz="2400" dirty="0"/>
              <a:t>[</a:t>
            </a:r>
            <a:r>
              <a:rPr lang="en-US" sz="2400" dirty="0" err="1"/>
              <a:t>column_name</a:t>
            </a:r>
            <a:r>
              <a:rPr lang="en-US" sz="2400" dirty="0"/>
              <a:t>] = </a:t>
            </a:r>
            <a:r>
              <a:rPr lang="en-US" sz="2400" dirty="0" err="1"/>
              <a:t>AAPL_stocks_data</a:t>
            </a:r>
            <a:r>
              <a:rPr lang="en-US" sz="2400" dirty="0"/>
              <a:t>['Close'].rolling(window=</a:t>
            </a:r>
            <a:r>
              <a:rPr lang="en-US" sz="2400" dirty="0" err="1"/>
              <a:t>ma,center</a:t>
            </a:r>
            <a:r>
              <a:rPr lang="en-US" sz="2400" dirty="0"/>
              <a:t>=</a:t>
            </a:r>
            <a:r>
              <a:rPr lang="en-US" sz="2400" b="1" dirty="0"/>
              <a:t>False</a:t>
            </a:r>
            <a:r>
              <a:rPr lang="en-US" sz="2400" dirty="0"/>
              <a:t>).mean()</a:t>
            </a:r>
          </a:p>
          <a:p>
            <a:r>
              <a:rPr lang="en-US" sz="2400" dirty="0" err="1"/>
              <a:t>AAPL_stocks_data</a:t>
            </a:r>
            <a:r>
              <a:rPr lang="en-US" sz="2400" dirty="0"/>
              <a:t>[['</a:t>
            </a:r>
            <a:r>
              <a:rPr lang="en-US" sz="2400" dirty="0" err="1"/>
              <a:t>Close','MA</a:t>
            </a:r>
            <a:r>
              <a:rPr lang="en-US" sz="2400" dirty="0"/>
              <a:t> for 10 </a:t>
            </a:r>
            <a:r>
              <a:rPr lang="en-US" sz="2400" dirty="0" err="1"/>
              <a:t>days','MA</a:t>
            </a:r>
            <a:r>
              <a:rPr lang="en-US" sz="2400" dirty="0"/>
              <a:t> for 20 </a:t>
            </a:r>
            <a:r>
              <a:rPr lang="en-US" sz="2400" dirty="0" err="1"/>
              <a:t>days','MA</a:t>
            </a:r>
            <a:r>
              <a:rPr lang="en-US" sz="2400" dirty="0"/>
              <a:t> for 50 days']].plot(subplots=</a:t>
            </a:r>
            <a:r>
              <a:rPr lang="en-US" sz="2400" b="1" dirty="0" err="1"/>
              <a:t>False</a:t>
            </a:r>
            <a:r>
              <a:rPr lang="en-US" sz="2400" dirty="0" err="1"/>
              <a:t>,figsize</a:t>
            </a:r>
            <a:r>
              <a:rPr lang="en-US" sz="2400" dirty="0"/>
              <a:t>=(12,5),grid = </a:t>
            </a:r>
            <a:r>
              <a:rPr lang="en-US" sz="2400" b="1" dirty="0"/>
              <a:t>True</a:t>
            </a:r>
            <a:r>
              <a:rPr lang="en-US" sz="2400" dirty="0"/>
              <a:t>) </a:t>
            </a:r>
            <a:r>
              <a:rPr lang="en-US" sz="2400" dirty="0" err="1"/>
              <a:t>plt.savefig</a:t>
            </a:r>
            <a:r>
              <a:rPr lang="en-US" sz="2400" dirty="0"/>
              <a:t>("</a:t>
            </a:r>
            <a:r>
              <a:rPr lang="en-US" sz="2400" dirty="0" err="1"/>
              <a:t>aaaplmoveavg.png</a:t>
            </a:r>
            <a:r>
              <a:rPr lang="en-US" sz="2400" dirty="0"/>
              <a:t>") </a:t>
            </a:r>
            <a:r>
              <a:rPr lang="en-US" sz="2400" dirty="0" err="1"/>
              <a:t>plt.show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62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FF57-2514-874B-BF04-87C82414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75"/>
            <a:ext cx="10515600" cy="64427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Twitter Sentimental Analysis for Stock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E613-5779-CC4E-9B1E-2D378850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784"/>
            <a:ext cx="10515600" cy="4918179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Analyze Price change in stocks over a time period</a:t>
            </a:r>
          </a:p>
          <a:p>
            <a:pPr lvl="1"/>
            <a:r>
              <a:rPr lang="en-US" dirty="0"/>
              <a:t>Collect and determine tweet polarity over the same period</a:t>
            </a:r>
          </a:p>
          <a:p>
            <a:pPr lvl="2"/>
            <a:r>
              <a:rPr lang="en-US" dirty="0"/>
              <a:t>Tweet Filter</a:t>
            </a:r>
          </a:p>
          <a:p>
            <a:pPr lvl="2"/>
            <a:r>
              <a:rPr lang="en-US" dirty="0" err="1"/>
              <a:t>VaderSentiment</a:t>
            </a:r>
            <a:endParaRPr lang="en-US" dirty="0"/>
          </a:p>
          <a:p>
            <a:pPr lvl="1"/>
            <a:r>
              <a:rPr lang="en-US" dirty="0"/>
              <a:t>Determine if tweet polarity affects stock price change</a:t>
            </a:r>
          </a:p>
          <a:p>
            <a:pPr lvl="2"/>
            <a:r>
              <a:rPr lang="en-US" dirty="0"/>
              <a:t>Is there any correlation?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6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31500A-A905-354C-A2C1-683A6E73A93B}"/>
              </a:ext>
            </a:extLst>
          </p:cNvPr>
          <p:cNvSpPr txBox="1"/>
          <p:nvPr/>
        </p:nvSpPr>
        <p:spPr>
          <a:xfrm>
            <a:off x="1033155" y="4761997"/>
            <a:ext cx="465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There was very weak positive correlation between stock price change and tweet polarity (</a:t>
            </a:r>
            <a:r>
              <a:rPr lang="en-US" b="1" dirty="0" err="1"/>
              <a:t>corr</a:t>
            </a:r>
            <a:r>
              <a:rPr lang="en-US" b="1" dirty="0"/>
              <a:t> = 0.11)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1B239B-2813-A243-BC6B-C066EB44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4"/>
            <a:ext cx="10515600" cy="64427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Tech Stocks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06212A-F7D5-DA47-8D90-2B3D3DFCD1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2518" y="863929"/>
          <a:ext cx="3336967" cy="1788183"/>
        </p:xfrm>
        <a:graphic>
          <a:graphicData uri="http://schemas.openxmlformats.org/drawingml/2006/table">
            <a:tbl>
              <a:tblPr/>
              <a:tblGrid>
                <a:gridCol w="1112322">
                  <a:extLst>
                    <a:ext uri="{9D8B030D-6E8A-4147-A177-3AD203B41FA5}">
                      <a16:colId xmlns:a16="http://schemas.microsoft.com/office/drawing/2014/main" val="410867531"/>
                    </a:ext>
                  </a:extLst>
                </a:gridCol>
                <a:gridCol w="1180510">
                  <a:extLst>
                    <a:ext uri="{9D8B030D-6E8A-4147-A177-3AD203B41FA5}">
                      <a16:colId xmlns:a16="http://schemas.microsoft.com/office/drawing/2014/main" val="1696097201"/>
                    </a:ext>
                  </a:extLst>
                </a:gridCol>
                <a:gridCol w="1044135">
                  <a:extLst>
                    <a:ext uri="{9D8B030D-6E8A-4147-A177-3AD203B41FA5}">
                      <a16:colId xmlns:a16="http://schemas.microsoft.com/office/drawing/2014/main" val="537288830"/>
                    </a:ext>
                  </a:extLst>
                </a:gridCol>
              </a:tblGrid>
              <a:tr h="482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Change (%)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150946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AAPL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009673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AMZN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591549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864893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04086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NFLX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058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B24A4CF-BD12-624B-9208-5C9A0DC1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92" y="863929"/>
            <a:ext cx="3745167" cy="2496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F6D69-430B-0048-BC14-B30BE1ED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514" y="863929"/>
            <a:ext cx="3745167" cy="2496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C3BAE-865D-BC4F-91A1-1789ECAB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930" y="3659909"/>
            <a:ext cx="4797136" cy="319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4E0763-75D6-A848-B7A6-1730F503C26A}"/>
              </a:ext>
            </a:extLst>
          </p:cNvPr>
          <p:cNvSpPr txBox="1"/>
          <p:nvPr/>
        </p:nvSpPr>
        <p:spPr>
          <a:xfrm>
            <a:off x="1175657" y="2814456"/>
            <a:ext cx="2919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Table 1:</a:t>
            </a:r>
            <a:r>
              <a:rPr lang="en-US" sz="1200" dirty="0"/>
              <a:t>  AAPL =Apple, AMZN = Amazon, </a:t>
            </a:r>
          </a:p>
          <a:p>
            <a:r>
              <a:rPr lang="en-US" sz="1200" dirty="0"/>
              <a:t>FB = Facebook, GOOG = Google (Alphabet), </a:t>
            </a:r>
          </a:p>
          <a:p>
            <a:r>
              <a:rPr lang="en-US" sz="1200" dirty="0"/>
              <a:t>NFLX = Netflix  </a:t>
            </a:r>
          </a:p>
        </p:txBody>
      </p:sp>
    </p:spTree>
    <p:extLst>
      <p:ext uri="{BB962C8B-B14F-4D97-AF65-F5344CB8AC3E}">
        <p14:creationId xmlns:p14="http://schemas.microsoft.com/office/powerpoint/2010/main" val="38250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31500A-A905-354C-A2C1-683A6E73A93B}"/>
              </a:ext>
            </a:extLst>
          </p:cNvPr>
          <p:cNvSpPr txBox="1"/>
          <p:nvPr/>
        </p:nvSpPr>
        <p:spPr>
          <a:xfrm>
            <a:off x="1045029" y="4678867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There was weak negative correlation between stock price change and tweet polarity (</a:t>
            </a:r>
            <a:r>
              <a:rPr lang="en-US" b="1" dirty="0" err="1"/>
              <a:t>corr</a:t>
            </a:r>
            <a:r>
              <a:rPr lang="en-US" b="1" dirty="0"/>
              <a:t> = -0.39)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1B239B-2813-A243-BC6B-C066EB44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4"/>
            <a:ext cx="10515600" cy="64427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Pharma Stocks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06212A-F7D5-DA47-8D90-2B3D3DFCD1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5013" y="863929"/>
          <a:ext cx="3360717" cy="1788183"/>
        </p:xfrm>
        <a:graphic>
          <a:graphicData uri="http://schemas.openxmlformats.org/drawingml/2006/table">
            <a:tbl>
              <a:tblPr/>
              <a:tblGrid>
                <a:gridCol w="1120239">
                  <a:extLst>
                    <a:ext uri="{9D8B030D-6E8A-4147-A177-3AD203B41FA5}">
                      <a16:colId xmlns:a16="http://schemas.microsoft.com/office/drawing/2014/main" val="410867531"/>
                    </a:ext>
                  </a:extLst>
                </a:gridCol>
                <a:gridCol w="1120239">
                  <a:extLst>
                    <a:ext uri="{9D8B030D-6E8A-4147-A177-3AD203B41FA5}">
                      <a16:colId xmlns:a16="http://schemas.microsoft.com/office/drawing/2014/main" val="1696097201"/>
                    </a:ext>
                  </a:extLst>
                </a:gridCol>
                <a:gridCol w="1120239">
                  <a:extLst>
                    <a:ext uri="{9D8B030D-6E8A-4147-A177-3AD203B41FA5}">
                      <a16:colId xmlns:a16="http://schemas.microsoft.com/office/drawing/2014/main" val="537288830"/>
                    </a:ext>
                  </a:extLst>
                </a:gridCol>
              </a:tblGrid>
              <a:tr h="482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Change (%)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150946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009673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591549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JNJ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864893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404086"/>
                  </a:ext>
                </a:extLst>
              </a:tr>
              <a:tr h="261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PFE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058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716CD26-F8C1-4241-84AB-4E2E62187D05}"/>
              </a:ext>
            </a:extLst>
          </p:cNvPr>
          <p:cNvSpPr txBox="1"/>
          <p:nvPr/>
        </p:nvSpPr>
        <p:spPr>
          <a:xfrm>
            <a:off x="878773" y="2814456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Table 2:</a:t>
            </a:r>
            <a:r>
              <a:rPr lang="en-US" sz="1200" dirty="0"/>
              <a:t>  BMY = Bristol-Myers Squibb, </a:t>
            </a:r>
          </a:p>
          <a:p>
            <a:r>
              <a:rPr lang="en-US" sz="1200" dirty="0"/>
              <a:t>CELG = Celgene, JNJ = Johnson &amp; Johnson, </a:t>
            </a:r>
          </a:p>
          <a:p>
            <a:r>
              <a:rPr lang="en-US" sz="1200" dirty="0"/>
              <a:t>MRK = Merck, PFE = Pfizer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A47BD9-8A2D-B248-AD6E-BF4070A6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609" y="863929"/>
            <a:ext cx="3580412" cy="2386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FE5EBA-9901-8640-882F-3AD2CF15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660" y="3636484"/>
            <a:ext cx="5367647" cy="3191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E9B75-565D-7A43-8FB3-1C51481AB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436" y="887238"/>
            <a:ext cx="3472540" cy="23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8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344D-59F8-494F-8031-8FB74CFB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11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Twitter Sentimental Analysis for Stock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586A-BDB5-D84A-B01A-2A6CACDA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532"/>
            <a:ext cx="10515600" cy="4989431"/>
          </a:xfrm>
        </p:spPr>
        <p:txBody>
          <a:bodyPr>
            <a:normAutofit/>
          </a:bodyPr>
          <a:lstStyle/>
          <a:p>
            <a:r>
              <a:rPr lang="en-US" dirty="0"/>
              <a:t>Using twitter alone to predict stock market trend may not be the best approach</a:t>
            </a:r>
          </a:p>
          <a:p>
            <a:pPr lvl="1"/>
            <a:r>
              <a:rPr lang="en-US" dirty="0"/>
              <a:t>However, it may be used as one of many sources to cross-validate</a:t>
            </a:r>
          </a:p>
          <a:p>
            <a:pPr lvl="2"/>
            <a:r>
              <a:rPr lang="en-US" dirty="0"/>
              <a:t>Stock price change due to people’s emotion</a:t>
            </a:r>
          </a:p>
          <a:p>
            <a:pPr lvl="1"/>
            <a:r>
              <a:rPr lang="en-US" dirty="0"/>
              <a:t>Analyst reports or authentic news reports may be more valid sources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Limitations of our data</a:t>
            </a:r>
          </a:p>
          <a:p>
            <a:pPr marL="742950" lvl="1" indent="-285750"/>
            <a:r>
              <a:rPr lang="en-US" dirty="0"/>
              <a:t>Only handful of tech and biotech stocks</a:t>
            </a:r>
          </a:p>
          <a:p>
            <a:pPr marL="742950" lvl="1" indent="-285750"/>
            <a:r>
              <a:rPr lang="en-US" dirty="0"/>
              <a:t>Only big stocks with large market cap</a:t>
            </a:r>
          </a:p>
          <a:p>
            <a:pPr marL="742950" lvl="1" indent="-285750"/>
            <a:r>
              <a:rPr lang="en-US" dirty="0"/>
              <a:t>Narrow limited date range</a:t>
            </a:r>
          </a:p>
          <a:p>
            <a:pPr marL="1200150" lvl="2" indent="-285750"/>
            <a:r>
              <a:rPr lang="en-US" dirty="0"/>
              <a:t>Tweeter API available for only past 7 days</a:t>
            </a:r>
          </a:p>
          <a:p>
            <a:pPr marL="742950" lvl="1" indent="-285750"/>
            <a:r>
              <a:rPr lang="en-US" dirty="0"/>
              <a:t>Multiple days</a:t>
            </a:r>
          </a:p>
          <a:p>
            <a:pPr marL="1200150" lvl="2" indent="-285750"/>
            <a:r>
              <a:rPr lang="en-US" dirty="0"/>
              <a:t>Intra day data may be a better predictor </a:t>
            </a:r>
          </a:p>
        </p:txBody>
      </p:sp>
    </p:spTree>
    <p:extLst>
      <p:ext uri="{BB962C8B-B14F-4D97-AF65-F5344CB8AC3E}">
        <p14:creationId xmlns:p14="http://schemas.microsoft.com/office/powerpoint/2010/main" val="247181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7BC4D-602D-4F47-AD02-56DCAA0A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Clean-up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893A-8FBE-6246-9D0B-BC3EC568E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49" y="1069146"/>
            <a:ext cx="10678551" cy="510781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Problems faced towards the end:</a:t>
            </a:r>
          </a:p>
          <a:p>
            <a:pPr lvl="1"/>
            <a:r>
              <a:rPr lang="en-US" dirty="0"/>
              <a:t>The data was working perfectly fine until the couple of days prior to the presentation.       </a:t>
            </a:r>
          </a:p>
          <a:p>
            <a:pPr lvl="1"/>
            <a:r>
              <a:rPr lang="en-US" dirty="0"/>
              <a:t>Google Finance API started throwing errors for the “high volume of automated queries” towards the end of the project.</a:t>
            </a:r>
          </a:p>
          <a:p>
            <a:pPr lvl="1"/>
            <a:r>
              <a:rPr lang="en-US" dirty="0"/>
              <a:t>This  resulted in not being able to complete Risk Analysis and Monte Carlo Simulation for Apple stock.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The data we got was pretty clean.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9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6942C-70B4-433F-8282-E4E7D2EA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using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BC259-B8BE-4A61-B52E-45C0D9578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problems</a:t>
            </a:r>
          </a:p>
          <a:p>
            <a:pPr lvl="1"/>
            <a:r>
              <a:rPr lang="en-US" dirty="0" err="1"/>
              <a:t>StockTwits</a:t>
            </a:r>
            <a:r>
              <a:rPr lang="en-US" dirty="0"/>
              <a:t> API</a:t>
            </a:r>
          </a:p>
          <a:p>
            <a:pPr lvl="2"/>
            <a:r>
              <a:rPr lang="en-US" dirty="0"/>
              <a:t>Not easy to get, only assigned to approved developers</a:t>
            </a:r>
          </a:p>
          <a:p>
            <a:pPr lvl="2"/>
            <a:r>
              <a:rPr lang="en-US" dirty="0"/>
              <a:t>Can take days</a:t>
            </a:r>
          </a:p>
          <a:p>
            <a:pPr lvl="1"/>
            <a:r>
              <a:rPr lang="en-US" dirty="0"/>
              <a:t>Twitter</a:t>
            </a:r>
          </a:p>
          <a:p>
            <a:pPr lvl="2"/>
            <a:r>
              <a:rPr lang="en-US" dirty="0"/>
              <a:t>Twitter API data can only be obtained for the past 7 days (free version)</a:t>
            </a:r>
          </a:p>
          <a:p>
            <a:pPr lvl="2"/>
            <a:r>
              <a:rPr lang="en-US" dirty="0"/>
              <a:t>Therefore, analyzing old stock market data with twitter was challenging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6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0392-A4EA-D34B-A09D-E574F6C4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Analysis and Findings: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1C5CE-BEBA-7843-86AC-46CDA7F01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br>
              <a:rPr lang="en-US" sz="4000" b="1" dirty="0"/>
            </a:br>
            <a:r>
              <a:rPr lang="en-US" dirty="0"/>
              <a:t>We analyzed: FAANGG for Period: January 1,2017  - December 31,2017 </a:t>
            </a:r>
          </a:p>
          <a:p>
            <a:r>
              <a:rPr lang="en-US" dirty="0"/>
              <a:t>Apple(AAPL)</a:t>
            </a:r>
          </a:p>
          <a:p>
            <a:r>
              <a:rPr lang="en-US" dirty="0"/>
              <a:t>Amazon(AMZN) </a:t>
            </a:r>
          </a:p>
          <a:p>
            <a:r>
              <a:rPr lang="en-US" dirty="0"/>
              <a:t>Facebook(FB)</a:t>
            </a:r>
          </a:p>
          <a:p>
            <a:r>
              <a:rPr lang="en-US" dirty="0"/>
              <a:t>Google(GOOG)</a:t>
            </a:r>
          </a:p>
          <a:p>
            <a:r>
              <a:rPr lang="en-US" dirty="0"/>
              <a:t>Netflix(NFLX) and </a:t>
            </a:r>
          </a:p>
          <a:p>
            <a:r>
              <a:rPr lang="en-US" dirty="0"/>
              <a:t>Gold(GLD) 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70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6795-B033-4C43-93D8-F9041393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6879-65A8-0740-9AA4-2E974B27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4" y="1069146"/>
            <a:ext cx="11928232" cy="4454576"/>
          </a:xfrm>
        </p:spPr>
        <p:txBody>
          <a:bodyPr/>
          <a:lstStyle/>
          <a:p>
            <a:r>
              <a:rPr lang="en-US" b="1" dirty="0"/>
              <a:t>Based on our analysis, the hypothesis that future stock prices can be predicted from past performance is true.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b="1" dirty="0"/>
              <a:t>There was negative correlation between Stock Price change &amp; Tweet polarity.</a:t>
            </a:r>
          </a:p>
          <a:p>
            <a:pPr marL="742950" lvl="1" indent="-285750"/>
            <a:r>
              <a:rPr lang="en-US" b="1" dirty="0"/>
              <a:t>This suggests, Twitter may not be the best approach to predict stock market trends.</a:t>
            </a:r>
          </a:p>
        </p:txBody>
      </p:sp>
    </p:spTree>
    <p:extLst>
      <p:ext uri="{BB962C8B-B14F-4D97-AF65-F5344CB8AC3E}">
        <p14:creationId xmlns:p14="http://schemas.microsoft.com/office/powerpoint/2010/main" val="221234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B341A6-76BC-944F-9DA9-4174E48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49" y="224449"/>
            <a:ext cx="11127545" cy="844697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Hypothesis: Future stock prices can be predicted from past performance.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4E9D-4FAA-8E4A-ACCC-F94EB999C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Questions considered:</a:t>
            </a:r>
          </a:p>
          <a:p>
            <a:r>
              <a:rPr lang="en-US" dirty="0"/>
              <a:t>What is the everyday price-change?</a:t>
            </a:r>
          </a:p>
          <a:p>
            <a:r>
              <a:rPr lang="en-US" dirty="0"/>
              <a:t>What’s the change in stock’s price, and daily return average over time?</a:t>
            </a:r>
          </a:p>
          <a:p>
            <a:r>
              <a:rPr lang="en-US" dirty="0"/>
              <a:t>Is there any correlation between daily returns of different stocks?</a:t>
            </a:r>
          </a:p>
          <a:p>
            <a:r>
              <a:rPr lang="en-US" dirty="0"/>
              <a:t>How much value do we put at risk by investing in a particular stock?</a:t>
            </a:r>
          </a:p>
          <a:p>
            <a:r>
              <a:rPr lang="en-US" dirty="0"/>
              <a:t>How to determine the trend of the stock-price and predict the future?</a:t>
            </a:r>
          </a:p>
          <a:p>
            <a:r>
              <a:rPr lang="en-US" dirty="0"/>
              <a:t>How do we predict the future price?</a:t>
            </a:r>
          </a:p>
          <a:p>
            <a:r>
              <a:rPr lang="en-US" dirty="0"/>
              <a:t>Does Twitter have any correlation with the stock market trend?</a:t>
            </a:r>
          </a:p>
        </p:txBody>
      </p:sp>
    </p:spTree>
    <p:extLst>
      <p:ext uri="{BB962C8B-B14F-4D97-AF65-F5344CB8AC3E}">
        <p14:creationId xmlns:p14="http://schemas.microsoft.com/office/powerpoint/2010/main" val="65779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C5C0-AAE7-6C43-9777-A934EDB4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4600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Daily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8D230-625B-6A42-A98F-E1464CD09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54259" y="1171897"/>
            <a:ext cx="5174343" cy="22096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D6343-A386-2C48-8839-637151341F8B}"/>
              </a:ext>
            </a:extLst>
          </p:cNvPr>
          <p:cNvSpPr txBox="1"/>
          <p:nvPr/>
        </p:nvSpPr>
        <p:spPr>
          <a:xfrm>
            <a:off x="9341430" y="711147"/>
            <a:ext cx="183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Closing Prices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4FE206-619A-2646-A0B2-CFD3FBB4CBD6}"/>
              </a:ext>
            </a:extLst>
          </p:cNvPr>
          <p:cNvGrpSpPr/>
          <p:nvPr/>
        </p:nvGrpSpPr>
        <p:grpSpPr>
          <a:xfrm>
            <a:off x="263398" y="663182"/>
            <a:ext cx="5366331" cy="2765818"/>
            <a:chOff x="263234" y="3072878"/>
            <a:chExt cx="5366331" cy="33220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A692DB-9840-1C4B-B666-5FF73F988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234" y="3626876"/>
              <a:ext cx="5366331" cy="27680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20F75-0999-E244-B32A-90E335252DA6}"/>
                </a:ext>
              </a:extLst>
            </p:cNvPr>
            <p:cNvSpPr txBox="1"/>
            <p:nvPr/>
          </p:nvSpPr>
          <p:spPr>
            <a:xfrm>
              <a:off x="2075543" y="3072878"/>
              <a:ext cx="1973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Opening Price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D8C8DD2-93FA-4441-9A16-0B112D4CE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563" y="3523943"/>
            <a:ext cx="6021942" cy="2980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F1EEB5-D17F-0049-A360-F5309F4B18D4}"/>
              </a:ext>
            </a:extLst>
          </p:cNvPr>
          <p:cNvSpPr txBox="1"/>
          <p:nvPr/>
        </p:nvSpPr>
        <p:spPr>
          <a:xfrm>
            <a:off x="9260115" y="4876799"/>
            <a:ext cx="15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Daily Changes</a:t>
            </a:r>
          </a:p>
        </p:txBody>
      </p:sp>
    </p:spTree>
    <p:extLst>
      <p:ext uri="{BB962C8B-B14F-4D97-AF65-F5344CB8AC3E}">
        <p14:creationId xmlns:p14="http://schemas.microsoft.com/office/powerpoint/2010/main" val="53868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5ED1-2534-6649-A4C8-C4E73CAF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21"/>
            <a:ext cx="10515600" cy="735058"/>
          </a:xfrm>
        </p:spPr>
        <p:txBody>
          <a:bodyPr>
            <a:normAutofit/>
          </a:bodyPr>
          <a:lstStyle/>
          <a:p>
            <a:r>
              <a:rPr lang="en-US" sz="2400" b="1" dirty="0"/>
              <a:t>Plots/subplots: Change in prices Vs Date</a:t>
            </a:r>
            <a:br>
              <a:rPr lang="en-US" sz="2000" b="1" dirty="0"/>
            </a:br>
            <a:endParaRPr lang="en-US" sz="2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156E8-1840-2E44-8B52-5DA2480B5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9706"/>
            <a:ext cx="9411286" cy="409212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98501-5FD8-7247-B664-1CCE49FF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35" y="3743484"/>
            <a:ext cx="5996565" cy="3453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B76F55-59B3-634E-BA5D-1CC6E921FFDF}"/>
              </a:ext>
            </a:extLst>
          </p:cNvPr>
          <p:cNvSpPr txBox="1"/>
          <p:nvPr/>
        </p:nvSpPr>
        <p:spPr>
          <a:xfrm>
            <a:off x="740228" y="510250"/>
            <a:ext cx="11451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</a:t>
            </a:r>
            <a:r>
              <a:rPr lang="en-US" sz="2800" b="1" dirty="0"/>
              <a:t>: </a:t>
            </a:r>
            <a:r>
              <a:rPr lang="en-US" sz="2000" dirty="0"/>
              <a:t>From the graph, we noticed that Google and Amazon stocks are fluctuates a lot. Amazon goes 40 points higher in the month of Nov2017 and goes down in 40 points in Dec.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3331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BC23-A3A0-7446-A60B-35E06DE7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355" y="109083"/>
            <a:ext cx="9470185" cy="6469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Correlation–</a:t>
            </a:r>
            <a:r>
              <a:rPr lang="en-US" dirty="0"/>
              <a:t>coefficient table of </a:t>
            </a:r>
            <a:r>
              <a:rPr lang="en-US" sz="3200" b="1" dirty="0"/>
              <a:t>closing price for all stocks:</a:t>
            </a:r>
            <a:br>
              <a:rPr lang="en-US" b="1" dirty="0"/>
            </a:br>
            <a:endParaRPr lang="en-US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CD7C2-F62E-9943-A8B8-83C8BF6B7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578" y="1130931"/>
            <a:ext cx="4762123" cy="23326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E2EEB-F616-0D47-A162-CD3A2B4EE6B3}"/>
              </a:ext>
            </a:extLst>
          </p:cNvPr>
          <p:cNvSpPr txBox="1"/>
          <p:nvPr/>
        </p:nvSpPr>
        <p:spPr>
          <a:xfrm>
            <a:off x="156089" y="3805083"/>
            <a:ext cx="53831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tech-stocks are strongly correlated to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Gold(GLD) is relatively weakly correlated.</a:t>
            </a:r>
          </a:p>
          <a:p>
            <a:r>
              <a:rPr lang="en-US" dirty="0"/>
              <a:t>      ( Check out the table above and the next slid)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 GLD stock is one of the recommendations to have diversified well balanced portfolio.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F7DE9-64B1-B547-8EE7-86BF262B5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522" y="221226"/>
            <a:ext cx="6448560" cy="59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2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ABE7-9DC3-514B-A6ED-7839AF43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083"/>
            <a:ext cx="10515600" cy="562708"/>
          </a:xfrm>
        </p:spPr>
        <p:txBody>
          <a:bodyPr anchor="t">
            <a:normAutofit fontScale="90000"/>
          </a:bodyPr>
          <a:lstStyle/>
          <a:p>
            <a:r>
              <a:rPr lang="en-US" sz="2800" b="1" dirty="0"/>
              <a:t>Correlation and </a:t>
            </a:r>
            <a:r>
              <a:rPr lang="en-US" sz="2800" dirty="0"/>
              <a:t>Correlation -coefficient </a:t>
            </a:r>
            <a:r>
              <a:rPr lang="en-US" sz="2800" b="1" dirty="0"/>
              <a:t>matrix for stocks: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A3640-1212-AE45-8BD1-7379A08B7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072" y="2013859"/>
            <a:ext cx="4764924" cy="41054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297A98-6D0A-B849-AC14-03F925ED27B9}"/>
              </a:ext>
            </a:extLst>
          </p:cNvPr>
          <p:cNvSpPr txBox="1"/>
          <p:nvPr/>
        </p:nvSpPr>
        <p:spPr>
          <a:xfrm>
            <a:off x="1519084" y="1022521"/>
            <a:ext cx="299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</a:t>
            </a:r>
            <a:r>
              <a:rPr lang="en-US" b="1" dirty="0"/>
              <a:t>-</a:t>
            </a:r>
            <a:r>
              <a:rPr lang="en-US" dirty="0"/>
              <a:t>coefficient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651DBD-E96A-B94C-AFCA-2DA3C54A1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76" y="1887166"/>
            <a:ext cx="4764924" cy="3715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924A99-9FC1-1944-AABA-C5A54747DBE0}"/>
              </a:ext>
            </a:extLst>
          </p:cNvPr>
          <p:cNvSpPr txBox="1"/>
          <p:nvPr/>
        </p:nvSpPr>
        <p:spPr>
          <a:xfrm>
            <a:off x="6776364" y="5519152"/>
            <a:ext cx="5415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Pearson r = -0.032, p = 0.62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p-value Strong correlation and vice-versa.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GLD is weakly correlated to AAPL( p-value is high)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2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EE12-967D-3549-A772-8164C7BF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at Risk: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2630-3B9B-A741-BBEE-91819FBC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“Value at Risk:”</a:t>
            </a:r>
            <a:r>
              <a:rPr lang="en-US" dirty="0"/>
              <a:t> Measure of the Risk of loss for an investment. </a:t>
            </a:r>
          </a:p>
          <a:p>
            <a:pPr lvl="1"/>
            <a:r>
              <a:rPr lang="en-US" dirty="0"/>
              <a:t>Estimates how much a set of investments might loose in a set time period in normal market conditions.</a:t>
            </a:r>
          </a:p>
          <a:p>
            <a:endParaRPr lang="en-US" dirty="0"/>
          </a:p>
          <a:p>
            <a:r>
              <a:rPr lang="en-US" dirty="0"/>
              <a:t>Value put at risk by investing in a particular stock:</a:t>
            </a:r>
          </a:p>
          <a:p>
            <a:pPr lvl="1"/>
            <a:r>
              <a:rPr lang="en-US" dirty="0"/>
              <a:t>Calculated by comparing its expected return with the standard deviation of daily returns.</a:t>
            </a:r>
          </a:p>
          <a:p>
            <a:pPr lvl="1"/>
            <a:r>
              <a:rPr lang="en-US" dirty="0"/>
              <a:t>Expected return  = Mean of stock’s daily returns.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2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0D78-C07A-7641-87E8-8BC07DCE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        Risk Analysis:</a:t>
            </a:r>
            <a:br>
              <a:rPr lang="en-US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1D33D-D5BC-4342-A229-C29796138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971" y="2107620"/>
            <a:ext cx="5653642" cy="35335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C3622-B5C1-A64E-8EAB-7988E67B812C}"/>
              </a:ext>
            </a:extLst>
          </p:cNvPr>
          <p:cNvSpPr txBox="1"/>
          <p:nvPr/>
        </p:nvSpPr>
        <p:spPr>
          <a:xfrm>
            <a:off x="8054847" y="1209364"/>
            <a:ext cx="38172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high return, low risk stocks.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GLD has the lowest risk.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tech industry, GOOG has the lowest risk and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NFLX has the highest return with highest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 and returns for FB and AAPL are almost the same.</a:t>
            </a:r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6876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1299</TotalTime>
  <Words>1685</Words>
  <Application>Microsoft Office PowerPoint</Application>
  <PresentationFormat>Widescreen</PresentationFormat>
  <Paragraphs>217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Apple Symbols</vt:lpstr>
      <vt:lpstr>Arial</vt:lpstr>
      <vt:lpstr>Calibri</vt:lpstr>
      <vt:lpstr>Gill Sans MT</vt:lpstr>
      <vt:lpstr>Wingdings</vt:lpstr>
      <vt:lpstr>Gallery</vt:lpstr>
      <vt:lpstr>Stock price analysis of the past to predict the future.</vt:lpstr>
      <vt:lpstr>Analysis and Findings:</vt:lpstr>
      <vt:lpstr>Hypothesis: Future stock prices can be predicted from past performance.  </vt:lpstr>
      <vt:lpstr>Daily Changes</vt:lpstr>
      <vt:lpstr>Plots/subplots: Change in prices Vs Date </vt:lpstr>
      <vt:lpstr>Correlation–coefficient table of closing price for all stocks: </vt:lpstr>
      <vt:lpstr>Correlation and Correlation -coefficient matrix for stocks:</vt:lpstr>
      <vt:lpstr>Value at Risk:</vt:lpstr>
      <vt:lpstr>        Risk Analysis: </vt:lpstr>
      <vt:lpstr>Analysis of AAPL stock</vt:lpstr>
      <vt:lpstr>Moving Averages for AAPL: </vt:lpstr>
      <vt:lpstr>Twitter Sentimental Analysis for Stock Market</vt:lpstr>
      <vt:lpstr>Snippet of code:</vt:lpstr>
      <vt:lpstr>Twitter Sentimental Analysis for Stock Market</vt:lpstr>
      <vt:lpstr>Tech Stocks</vt:lpstr>
      <vt:lpstr>Pharma Stocks</vt:lpstr>
      <vt:lpstr>Twitter Sentimental Analysis for Stock Market</vt:lpstr>
      <vt:lpstr>Data Exploration and Clean-up :</vt:lpstr>
      <vt:lpstr>Challenges using twitter</vt:lpstr>
      <vt:lpstr>Conclusion: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stock prices in the past to predict the prices in the future. Stock price analysis of the past to predict the future.</dc:title>
  <dc:subject/>
  <dc:creator>Gayatri Pingale</dc:creator>
  <cp:keywords/>
  <dc:description/>
  <cp:lastModifiedBy>Opeyemi Adebayo</cp:lastModifiedBy>
  <cp:revision>65</cp:revision>
  <cp:lastPrinted>2018-03-17T01:00:55Z</cp:lastPrinted>
  <dcterms:created xsi:type="dcterms:W3CDTF">2018-03-15T21:04:21Z</dcterms:created>
  <dcterms:modified xsi:type="dcterms:W3CDTF">2018-03-17T11:24:27Z</dcterms:modified>
  <cp:category/>
</cp:coreProperties>
</file>